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8"/>
  </p:notesMasterIdLst>
  <p:handoutMasterIdLst>
    <p:handoutMasterId r:id="rId49"/>
  </p:handoutMasterIdLst>
  <p:sldIdLst>
    <p:sldId id="2241" r:id="rId2"/>
    <p:sldId id="2268" r:id="rId3"/>
    <p:sldId id="2417" r:id="rId4"/>
    <p:sldId id="2429" r:id="rId5"/>
    <p:sldId id="2430" r:id="rId6"/>
    <p:sldId id="260" r:id="rId7"/>
    <p:sldId id="261" r:id="rId8"/>
    <p:sldId id="2431" r:id="rId9"/>
    <p:sldId id="2432" r:id="rId10"/>
    <p:sldId id="263" r:id="rId11"/>
    <p:sldId id="2433" r:id="rId12"/>
    <p:sldId id="2434" r:id="rId13"/>
    <p:sldId id="2435" r:id="rId14"/>
    <p:sldId id="2440" r:id="rId15"/>
    <p:sldId id="2436" r:id="rId16"/>
    <p:sldId id="2437" r:id="rId17"/>
    <p:sldId id="2438" r:id="rId18"/>
    <p:sldId id="2439" r:id="rId19"/>
    <p:sldId id="2441" r:id="rId20"/>
    <p:sldId id="2442" r:id="rId21"/>
    <p:sldId id="2443" r:id="rId22"/>
    <p:sldId id="2444" r:id="rId23"/>
    <p:sldId id="2445" r:id="rId24"/>
    <p:sldId id="2446" r:id="rId25"/>
    <p:sldId id="2447" r:id="rId26"/>
    <p:sldId id="2448" r:id="rId27"/>
    <p:sldId id="2449" r:id="rId28"/>
    <p:sldId id="2450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1400" r:id="rId40"/>
    <p:sldId id="1401" r:id="rId41"/>
    <p:sldId id="2452" r:id="rId42"/>
    <p:sldId id="2453" r:id="rId43"/>
    <p:sldId id="1404" r:id="rId44"/>
    <p:sldId id="2454" r:id="rId45"/>
    <p:sldId id="2455" r:id="rId46"/>
    <p:sldId id="2456" r:id="rId4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D7DAF-CFF0-4648-BDEB-99003A4E88B3}" v="216" dt="2021-09-08T14:27:22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7" autoAdjust="0"/>
    <p:restoredTop sz="79360" autoAdjust="0"/>
  </p:normalViewPr>
  <p:slideViewPr>
    <p:cSldViewPr>
      <p:cViewPr varScale="1">
        <p:scale>
          <a:sx n="145" d="100"/>
          <a:sy n="145" d="100"/>
        </p:scale>
        <p:origin x="2560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4:00:33.240" v="139" actId="207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modSp mod">
        <pc:chgData name="魏 星达" userId="ca17b13798aa44f7" providerId="LiveId" clId="{B04E4866-35E2-034E-B2A9-9183E713BE91}" dt="2021-09-09T04:00:33.240" v="139" actId="207"/>
        <pc:sldMkLst>
          <pc:docMk/>
          <pc:sldMk cId="3438708797" sldId="2445"/>
        </pc:sldMkLst>
        <pc:spChg chg="mod">
          <ac:chgData name="魏 星达" userId="ca17b13798aa44f7" providerId="LiveId" clId="{B04E4866-35E2-034E-B2A9-9183E713BE91}" dt="2021-09-09T04:00:33.240" v="139" actId="207"/>
          <ac:spMkLst>
            <pc:docMk/>
            <pc:sldMk cId="3438708797" sldId="2445"/>
            <ac:spMk id="3" creationId="{1E4E0DD4-AE67-0C45-9722-4E38EC1E281D}"/>
          </ac:spMkLst>
        </pc:spChg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4E5D7DAF-CFF0-4648-BDEB-99003A4E88B3}"/>
    <pc:docChg chg="modSld">
      <pc:chgData name="魏 星达" userId="ca17b13798aa44f7" providerId="LiveId" clId="{4E5D7DAF-CFF0-4648-BDEB-99003A4E88B3}" dt="2021-09-16T13:17:48.119" v="7" actId="20577"/>
      <pc:docMkLst>
        <pc:docMk/>
      </pc:docMkLst>
      <pc:sldChg chg="modSp mod">
        <pc:chgData name="魏 星达" userId="ca17b13798aa44f7" providerId="LiveId" clId="{4E5D7DAF-CFF0-4648-BDEB-99003A4E88B3}" dt="2021-09-16T13:17:48.119" v="7" actId="20577"/>
        <pc:sldMkLst>
          <pc:docMk/>
          <pc:sldMk cId="1677633460" sldId="261"/>
        </pc:sldMkLst>
        <pc:spChg chg="mod">
          <ac:chgData name="魏 星达" userId="ca17b13798aa44f7" providerId="LiveId" clId="{4E5D7DAF-CFF0-4648-BDEB-99003A4E88B3}" dt="2021-09-16T13:17:48.119" v="7" actId="20577"/>
          <ac:spMkLst>
            <pc:docMk/>
            <pc:sldMk cId="1677633460" sldId="261"/>
            <ac:spMk id="717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2022/9/19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77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396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22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95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26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99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28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45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 err="1">
                <a:latin typeface="+mn-lt"/>
              </a:rPr>
              <a:t>inode</a:t>
            </a:r>
            <a:r>
              <a:rPr kumimoji="1" lang="en-US" altLang="zh-CN" sz="3600" dirty="0">
                <a:latin typeface="+mn-lt"/>
              </a:rPr>
              <a:t>-based File System</a:t>
            </a:r>
            <a:endParaRPr kumimoji="1" lang="zh-CN" altLang="en-US" sz="36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(2022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10502A89-6DA9-454C-951D-F585D6EFE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dirty="0"/>
              <a:t>File system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A6F8BF4-3AD0-2241-9492-A2AB0E1B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2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2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-based File System</a:t>
            </a:r>
            <a:endParaRPr lang="zh-CN" altLang="en-US" sz="60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333291-4502-4740-AE78-111E1D9A1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38BC4-7FCE-D84A-865F-FA68B484E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39BDB-14D3-4D44-B29E-123C171A4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2245"/>
            <a:ext cx="8229600" cy="3771636"/>
          </a:xfrm>
        </p:spPr>
        <p:txBody>
          <a:bodyPr>
            <a:normAutofit fontScale="92500"/>
          </a:bodyPr>
          <a:lstStyle/>
          <a:p>
            <a:r>
              <a:rPr lang="en-US" altLang="zh-CN" sz="2200" b="0" dirty="0"/>
              <a:t>A file has </a:t>
            </a:r>
            <a:r>
              <a:rPr lang="en-US" altLang="zh-CN" sz="2200" dirty="0">
                <a:solidFill>
                  <a:srgbClr val="C00000"/>
                </a:solidFill>
              </a:rPr>
              <a:t>two key properties:</a:t>
            </a:r>
          </a:p>
          <a:p>
            <a:pPr lvl="1"/>
            <a:r>
              <a:rPr lang="en-US" altLang="zh-CN" sz="2200" u="sng" dirty="0"/>
              <a:t>It is </a:t>
            </a:r>
            <a:r>
              <a:rPr lang="en-US" altLang="zh-CN" sz="2200" b="1" u="sng" dirty="0">
                <a:solidFill>
                  <a:srgbClr val="C00000"/>
                </a:solidFill>
              </a:rPr>
              <a:t>durable</a:t>
            </a:r>
            <a:r>
              <a:rPr lang="en-US" altLang="zh-CN" sz="2200" dirty="0"/>
              <a:t> &amp; </a:t>
            </a:r>
            <a:r>
              <a:rPr lang="en-US" altLang="zh-CN" sz="2200" u="sng" dirty="0"/>
              <a:t>has a </a:t>
            </a:r>
            <a:r>
              <a:rPr lang="en-US" altLang="zh-CN" sz="2200" b="1" u="sng" dirty="0">
                <a:solidFill>
                  <a:srgbClr val="C00000"/>
                </a:solidFill>
              </a:rPr>
              <a:t>name</a:t>
            </a:r>
          </a:p>
          <a:p>
            <a:pPr lvl="1"/>
            <a:r>
              <a:rPr lang="en-US" altLang="zh-CN" sz="2200" dirty="0"/>
              <a:t>It is a high-level version of the memory abstraction</a:t>
            </a:r>
          </a:p>
          <a:p>
            <a:r>
              <a:rPr lang="en-US" altLang="zh-CN" sz="2200" b="0" dirty="0"/>
              <a:t>System layer implements files using </a:t>
            </a:r>
            <a:r>
              <a:rPr lang="en-US" altLang="zh-CN" sz="2200" dirty="0">
                <a:solidFill>
                  <a:srgbClr val="C00000"/>
                </a:solidFill>
              </a:rPr>
              <a:t>modules from hardware layer</a:t>
            </a:r>
          </a:p>
          <a:p>
            <a:pPr lvl="1"/>
            <a:r>
              <a:rPr lang="en-US" altLang="zh-CN" sz="2200" b="1" dirty="0"/>
              <a:t>Divide-and-conquer</a:t>
            </a:r>
            <a:r>
              <a:rPr lang="en-US" altLang="zh-CN" sz="2200" dirty="0"/>
              <a:t> strategy</a:t>
            </a:r>
          </a:p>
          <a:p>
            <a:pPr lvl="1"/>
            <a:r>
              <a:rPr lang="en-US" altLang="zh-CN" sz="22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2200" dirty="0"/>
              <a:t>Maps user-friendly names to these files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4D224C-6DEC-014C-B5BB-085EF557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08070A-2CA4-4742-9168-370A73D37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978" y="362723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5DA473-72CA-164B-8A07-63A63753B4AC}"/>
              </a:ext>
            </a:extLst>
          </p:cNvPr>
          <p:cNvSpPr/>
          <p:nvPr/>
        </p:nvSpPr>
        <p:spPr>
          <a:xfrm>
            <a:off x="4211960" y="773147"/>
            <a:ext cx="1784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658437B-51E7-C042-B506-B5D41992F3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996641" y="957813"/>
            <a:ext cx="371609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9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329356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6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720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x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</a:t>
            </a:r>
            <a:r>
              <a:rPr lang="en-US" altLang="zh-CN" sz="2000" b="0">
                <a:latin typeface="Courier New" panose="02070309020205020404" pitchFamily="49" charset="0"/>
                <a:cs typeface="Courier New" panose="02070309020205020404" pitchFamily="49" charset="0"/>
              </a:rPr>
              <a:t>, APPEND, SEEK</a:t>
            </a:r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CLOSE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FSYNC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STAT, CHMOD, CHOWN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RENAME, LINK, UNLINK, SYMLINK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MKDIR, CHDIR, CHROOT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….</a:t>
            </a:r>
            <a:endParaRPr lang="zh-CN" altLang="en-US" sz="20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94EBC-F2B8-6C41-87C9-43295A9E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50721-3A91-1A40-B6BA-40BFAFD0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/>
              <a:t>Each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occupies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one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continuous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range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of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blocks</a:t>
            </a:r>
          </a:p>
          <a:p>
            <a:pPr lvl="1"/>
            <a:r>
              <a:rPr kumimoji="1" lang="en-US" altLang="zh-CN" sz="2000" b="0" dirty="0"/>
              <a:t>Use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block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index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0" dirty="0"/>
              <a:t>as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name,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e.g.,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/>
              <a:t>107,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113</a:t>
            </a:r>
            <a:endParaRPr kumimoji="1" lang="en-US" altLang="zh-CN" sz="2000" b="0" dirty="0"/>
          </a:p>
          <a:p>
            <a:pPr lvl="1"/>
            <a:r>
              <a:rPr kumimoji="1" lang="en-US" altLang="zh-CN" sz="2000" b="0" dirty="0"/>
              <a:t>Every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write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will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either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append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reallocate</a:t>
            </a:r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r>
              <a:rPr kumimoji="1" lang="en-US" altLang="zh-CN" sz="2000" b="0" dirty="0"/>
              <a:t>What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are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problems</a:t>
            </a:r>
            <a:r>
              <a:rPr kumimoji="1" lang="en-US" altLang="zh-CN" sz="2000" b="0" dirty="0"/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97D09E-06AA-AC43-B1AC-B518196937CA}"/>
              </a:ext>
            </a:extLst>
          </p:cNvPr>
          <p:cNvSpPr/>
          <p:nvPr/>
        </p:nvSpPr>
        <p:spPr>
          <a:xfrm>
            <a:off x="25152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AFAD4B-6D85-D443-81F1-ED089B8CC69B}"/>
              </a:ext>
            </a:extLst>
          </p:cNvPr>
          <p:cNvSpPr/>
          <p:nvPr/>
        </p:nvSpPr>
        <p:spPr>
          <a:xfrm>
            <a:off x="68356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DC9D2E-4AF2-B54E-AF9A-B8006D0CEEAE}"/>
              </a:ext>
            </a:extLst>
          </p:cNvPr>
          <p:cNvSpPr/>
          <p:nvPr/>
        </p:nvSpPr>
        <p:spPr>
          <a:xfrm>
            <a:off x="111561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02A5E1-807F-3B41-BE76-ED3A5DEF9E95}"/>
              </a:ext>
            </a:extLst>
          </p:cNvPr>
          <p:cNvSpPr/>
          <p:nvPr/>
        </p:nvSpPr>
        <p:spPr>
          <a:xfrm>
            <a:off x="154766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36831A-3676-8A4B-AC3D-5F0D0FCF5ADD}"/>
              </a:ext>
            </a:extLst>
          </p:cNvPr>
          <p:cNvSpPr/>
          <p:nvPr/>
        </p:nvSpPr>
        <p:spPr>
          <a:xfrm>
            <a:off x="197971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4C1225-4E76-8C40-91F0-F0C17C87B526}"/>
              </a:ext>
            </a:extLst>
          </p:cNvPr>
          <p:cNvSpPr/>
          <p:nvPr/>
        </p:nvSpPr>
        <p:spPr>
          <a:xfrm>
            <a:off x="241176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B3BAF9-3542-2748-B94C-A85A98EF57FC}"/>
              </a:ext>
            </a:extLst>
          </p:cNvPr>
          <p:cNvSpPr/>
          <p:nvPr/>
        </p:nvSpPr>
        <p:spPr>
          <a:xfrm>
            <a:off x="284380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C73F2F-94C3-1A43-A0F2-AE856FE0D5C6}"/>
              </a:ext>
            </a:extLst>
          </p:cNvPr>
          <p:cNvSpPr/>
          <p:nvPr/>
        </p:nvSpPr>
        <p:spPr>
          <a:xfrm>
            <a:off x="327585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FE3B0B-062F-574B-BBCE-703B2A61A139}"/>
              </a:ext>
            </a:extLst>
          </p:cNvPr>
          <p:cNvSpPr/>
          <p:nvPr/>
        </p:nvSpPr>
        <p:spPr>
          <a:xfrm>
            <a:off x="370790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721A7CD-9E90-4149-8B96-A1AB07A59A23}"/>
              </a:ext>
            </a:extLst>
          </p:cNvPr>
          <p:cNvSpPr/>
          <p:nvPr/>
        </p:nvSpPr>
        <p:spPr>
          <a:xfrm>
            <a:off x="413995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A742D8-2018-2542-B5A7-5F793B564F2F}"/>
              </a:ext>
            </a:extLst>
          </p:cNvPr>
          <p:cNvSpPr/>
          <p:nvPr/>
        </p:nvSpPr>
        <p:spPr>
          <a:xfrm>
            <a:off x="457200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9B2191-3A38-D640-A21A-874F52BF75A7}"/>
              </a:ext>
            </a:extLst>
          </p:cNvPr>
          <p:cNvSpPr/>
          <p:nvPr/>
        </p:nvSpPr>
        <p:spPr>
          <a:xfrm>
            <a:off x="500404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099E14-3BE1-6C47-9A92-3973733DFEF5}"/>
              </a:ext>
            </a:extLst>
          </p:cNvPr>
          <p:cNvSpPr/>
          <p:nvPr/>
        </p:nvSpPr>
        <p:spPr>
          <a:xfrm>
            <a:off x="543609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E50C2E-7894-0F4E-896E-F7AB51D36F9F}"/>
              </a:ext>
            </a:extLst>
          </p:cNvPr>
          <p:cNvSpPr/>
          <p:nvPr/>
        </p:nvSpPr>
        <p:spPr>
          <a:xfrm>
            <a:off x="586814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F525B5-F158-C94C-A990-AA7080D6B9C7}"/>
              </a:ext>
            </a:extLst>
          </p:cNvPr>
          <p:cNvSpPr/>
          <p:nvPr/>
        </p:nvSpPr>
        <p:spPr>
          <a:xfrm>
            <a:off x="6300192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19E590-FCE5-2D4A-B911-594FEE8D85A3}"/>
              </a:ext>
            </a:extLst>
          </p:cNvPr>
          <p:cNvSpPr/>
          <p:nvPr/>
        </p:nvSpPr>
        <p:spPr>
          <a:xfrm>
            <a:off x="673224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BC2045A-1A7D-3C43-BA5C-0AD6747E7310}"/>
              </a:ext>
            </a:extLst>
          </p:cNvPr>
          <p:cNvSpPr/>
          <p:nvPr/>
        </p:nvSpPr>
        <p:spPr>
          <a:xfrm>
            <a:off x="716428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083335-D3A6-034B-B4A2-49D40AB9E97C}"/>
              </a:ext>
            </a:extLst>
          </p:cNvPr>
          <p:cNvSpPr/>
          <p:nvPr/>
        </p:nvSpPr>
        <p:spPr>
          <a:xfrm>
            <a:off x="7596336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416F00-883D-6D4F-9A84-9DC05B100A5B}"/>
              </a:ext>
            </a:extLst>
          </p:cNvPr>
          <p:cNvSpPr/>
          <p:nvPr/>
        </p:nvSpPr>
        <p:spPr>
          <a:xfrm>
            <a:off x="802838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F50CA6-4ACA-8449-841A-9FB4BDEBC33B}"/>
              </a:ext>
            </a:extLst>
          </p:cNvPr>
          <p:cNvSpPr/>
          <p:nvPr/>
        </p:nvSpPr>
        <p:spPr>
          <a:xfrm>
            <a:off x="846043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355D74-9DE3-0C40-8270-E326C07DC58E}"/>
              </a:ext>
            </a:extLst>
          </p:cNvPr>
          <p:cNvSpPr/>
          <p:nvPr/>
        </p:nvSpPr>
        <p:spPr>
          <a:xfrm>
            <a:off x="25152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5614D45-6DA5-6845-8AA4-C522786597F2}"/>
              </a:ext>
            </a:extLst>
          </p:cNvPr>
          <p:cNvSpPr/>
          <p:nvPr/>
        </p:nvSpPr>
        <p:spPr>
          <a:xfrm>
            <a:off x="68356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499FB2-6A74-2841-90B8-1A8034A30085}"/>
              </a:ext>
            </a:extLst>
          </p:cNvPr>
          <p:cNvSpPr/>
          <p:nvPr/>
        </p:nvSpPr>
        <p:spPr>
          <a:xfrm>
            <a:off x="111561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C138F0-7CBF-1C46-AE3D-420220CA8120}"/>
              </a:ext>
            </a:extLst>
          </p:cNvPr>
          <p:cNvSpPr/>
          <p:nvPr/>
        </p:nvSpPr>
        <p:spPr>
          <a:xfrm>
            <a:off x="154766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F93BD5-0DF7-A54D-B457-75E960C6A339}"/>
              </a:ext>
            </a:extLst>
          </p:cNvPr>
          <p:cNvSpPr/>
          <p:nvPr/>
        </p:nvSpPr>
        <p:spPr>
          <a:xfrm>
            <a:off x="197971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EC0D6F4-1695-C64E-AFB0-BFEA662CC5C7}"/>
              </a:ext>
            </a:extLst>
          </p:cNvPr>
          <p:cNvSpPr/>
          <p:nvPr/>
        </p:nvSpPr>
        <p:spPr>
          <a:xfrm>
            <a:off x="241176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04EB832-1F1B-0D46-9F74-271F09F3EF2A}"/>
              </a:ext>
            </a:extLst>
          </p:cNvPr>
          <p:cNvSpPr/>
          <p:nvPr/>
        </p:nvSpPr>
        <p:spPr>
          <a:xfrm>
            <a:off x="284380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AF26D6-84B9-AC4B-9294-12EB76369420}"/>
              </a:ext>
            </a:extLst>
          </p:cNvPr>
          <p:cNvSpPr/>
          <p:nvPr/>
        </p:nvSpPr>
        <p:spPr>
          <a:xfrm>
            <a:off x="327585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110E15-B47F-7E44-B849-60293639E328}"/>
              </a:ext>
            </a:extLst>
          </p:cNvPr>
          <p:cNvSpPr/>
          <p:nvPr/>
        </p:nvSpPr>
        <p:spPr>
          <a:xfrm>
            <a:off x="370790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290F796-DD8A-9E4D-8A91-12B5C973ABB7}"/>
              </a:ext>
            </a:extLst>
          </p:cNvPr>
          <p:cNvSpPr/>
          <p:nvPr/>
        </p:nvSpPr>
        <p:spPr>
          <a:xfrm>
            <a:off x="413995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8DBC97-20E9-794C-AD21-567D6CCDE8A4}"/>
              </a:ext>
            </a:extLst>
          </p:cNvPr>
          <p:cNvSpPr/>
          <p:nvPr/>
        </p:nvSpPr>
        <p:spPr>
          <a:xfrm>
            <a:off x="457200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664D213-8E1F-2D4A-B346-C79CB9DB28F7}"/>
              </a:ext>
            </a:extLst>
          </p:cNvPr>
          <p:cNvSpPr/>
          <p:nvPr/>
        </p:nvSpPr>
        <p:spPr>
          <a:xfrm>
            <a:off x="500404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5B90BC-26AC-6E45-9B0D-44B5166A4D4D}"/>
              </a:ext>
            </a:extLst>
          </p:cNvPr>
          <p:cNvSpPr/>
          <p:nvPr/>
        </p:nvSpPr>
        <p:spPr>
          <a:xfrm>
            <a:off x="543609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443D5D-941A-EC46-8994-D5A3EC8BA9D9}"/>
              </a:ext>
            </a:extLst>
          </p:cNvPr>
          <p:cNvSpPr/>
          <p:nvPr/>
        </p:nvSpPr>
        <p:spPr>
          <a:xfrm>
            <a:off x="586814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BBC7D5-2AFE-8F4F-BF40-72BFE5131C9F}"/>
              </a:ext>
            </a:extLst>
          </p:cNvPr>
          <p:cNvSpPr/>
          <p:nvPr/>
        </p:nvSpPr>
        <p:spPr>
          <a:xfrm>
            <a:off x="630019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47E595-A2DD-F14E-AEF6-5A5F53D5FCBB}"/>
              </a:ext>
            </a:extLst>
          </p:cNvPr>
          <p:cNvSpPr/>
          <p:nvPr/>
        </p:nvSpPr>
        <p:spPr>
          <a:xfrm>
            <a:off x="673224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BBCFCF-6543-9F43-B8A2-84C2CF624FE1}"/>
              </a:ext>
            </a:extLst>
          </p:cNvPr>
          <p:cNvSpPr/>
          <p:nvPr/>
        </p:nvSpPr>
        <p:spPr>
          <a:xfrm>
            <a:off x="716428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8C52544-E0CF-7841-8042-DBBF20AF3179}"/>
              </a:ext>
            </a:extLst>
          </p:cNvPr>
          <p:cNvSpPr/>
          <p:nvPr/>
        </p:nvSpPr>
        <p:spPr>
          <a:xfrm>
            <a:off x="759633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B7DCA26-A0AA-394F-8992-72E8B856D2A8}"/>
              </a:ext>
            </a:extLst>
          </p:cNvPr>
          <p:cNvSpPr/>
          <p:nvPr/>
        </p:nvSpPr>
        <p:spPr>
          <a:xfrm>
            <a:off x="802838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CA0A3E-B228-3A47-921D-9C3F8F9DCFFD}"/>
              </a:ext>
            </a:extLst>
          </p:cNvPr>
          <p:cNvSpPr/>
          <p:nvPr/>
        </p:nvSpPr>
        <p:spPr>
          <a:xfrm>
            <a:off x="846043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B4D53C6-FE21-0146-B7B9-E9C4BBB57FED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67544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EFB1A4D4-DB28-9145-85D0-D03E625F8A32}"/>
              </a:ext>
            </a:extLst>
          </p:cNvPr>
          <p:cNvCxnSpPr>
            <a:cxnSpLocks/>
          </p:cNvCxnSpPr>
          <p:nvPr/>
        </p:nvCxnSpPr>
        <p:spPr>
          <a:xfrm flipV="1">
            <a:off x="3059832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837C0F0-A1AA-794E-AF60-2C2D78B7B7FF}"/>
              </a:ext>
            </a:extLst>
          </p:cNvPr>
          <p:cNvCxnSpPr>
            <a:cxnSpLocks/>
          </p:cNvCxnSpPr>
          <p:nvPr/>
        </p:nvCxnSpPr>
        <p:spPr>
          <a:xfrm flipV="1">
            <a:off x="5652120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15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7F3EC12-9226-5242-B2D9-0F81A2D1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: 7 software layers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C1CEF-0203-4844-8DD2-4FF9DE5A2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97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0A77E0-6794-7D42-95D4-F7938297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E68DB2-AF32-904F-B299-5BA75AEB3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b="0" dirty="0"/>
              <a:t>How to know the </a:t>
            </a:r>
            <a:r>
              <a:rPr kumimoji="1" lang="en-US" altLang="zh-CN" dirty="0">
                <a:solidFill>
                  <a:srgbClr val="C00000"/>
                </a:solidFill>
              </a:rPr>
              <a:t>size</a:t>
            </a:r>
            <a:r>
              <a:rPr kumimoji="1" lang="en-US" altLang="zh-CN" b="0" dirty="0"/>
              <a:t> of block?</a:t>
            </a:r>
          </a:p>
          <a:p>
            <a:pPr lvl="1"/>
            <a:r>
              <a:rPr kumimoji="1" lang="en-US" altLang="zh-CN" dirty="0"/>
              <a:t>How to know which block is free?</a:t>
            </a:r>
          </a:p>
          <a:p>
            <a:pPr lvl="1"/>
            <a:r>
              <a:rPr kumimoji="1" lang="en-US" altLang="zh-CN" dirty="0"/>
              <a:t>These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will also be stored on the same disk</a:t>
            </a:r>
          </a:p>
          <a:p>
            <a:pPr lvl="1"/>
            <a:r>
              <a:rPr kumimoji="1" lang="en-US" altLang="zh-CN" dirty="0"/>
              <a:t>Super block!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CEC1D2-C60C-A345-94D6-31A111E4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E61D7E0-6361-6849-AFD8-E63D0780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44230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D724D4-975B-D04C-B1A3-1B3154E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7711E-55B2-C449-A0A4-D722D854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C465FE-E906-7C4B-A593-8C90F20AF365}"/>
              </a:ext>
            </a:extLst>
          </p:cNvPr>
          <p:cNvSpPr txBox="1"/>
          <p:nvPr/>
        </p:nvSpPr>
        <p:spPr>
          <a:xfrm>
            <a:off x="683568" y="1728883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112605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569D4-CC44-1A41-B117-A292DA8B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Super Block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E9D261-59F5-9C44-85E7-648D3C597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One superblock per file system</a:t>
            </a:r>
          </a:p>
          <a:p>
            <a:pPr lvl="1"/>
            <a:r>
              <a:rPr kumimoji="1" lang="en-US" altLang="zh-CN" dirty="0"/>
              <a:t>Kernel reads superblock when mount the FS</a:t>
            </a:r>
          </a:p>
          <a:p>
            <a:r>
              <a:rPr kumimoji="1" lang="en-US" altLang="zh-CN" b="0" dirty="0"/>
              <a:t>Superblock </a:t>
            </a:r>
            <a:r>
              <a:rPr kumimoji="1" lang="en-US" altLang="zh-CN" dirty="0">
                <a:solidFill>
                  <a:srgbClr val="C00000"/>
                </a:solidFill>
              </a:rPr>
              <a:t>contains</a:t>
            </a:r>
            <a:r>
              <a:rPr kumimoji="1" lang="en-US" altLang="zh-CN" b="0" dirty="0"/>
              <a:t>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Other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metadata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of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the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file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system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(including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info)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72FD9-1202-F848-97F6-E4BEB01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0A57F68-02A0-894D-83B9-5D4BD343E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38F5EEB-9F1F-E547-AB68-D9A25253A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4810557-37E1-824E-9CBE-0DCE1F17D39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F815545-D69D-8D43-9A96-3AC836A47EB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4BE5F2-A4F6-8142-AA6A-958E600792D0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52BD11B-2685-9548-98DC-9DF7A5F1B7BA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D174313-3DF8-B34F-AE95-C60ADFDBB85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EEE56CB-2029-694C-A996-3481F399133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BBE4DD9-67C0-9643-BED9-D75EBF708845}"/>
              </a:ext>
            </a:extLst>
          </p:cNvPr>
          <p:cNvGrpSpPr/>
          <p:nvPr/>
        </p:nvGrpSpPr>
        <p:grpSpPr>
          <a:xfrm>
            <a:off x="3043000" y="4867200"/>
            <a:ext cx="720074" cy="633591"/>
            <a:chOff x="1619678" y="4888205"/>
            <a:chExt cx="720074" cy="63359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0E504AE-46D6-5B43-9AD9-57A52758787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C11DF44-CF3D-9445-932D-FF13D3615CA9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4AD9AE1-CF84-124F-95AB-A3DAF0C59A29}"/>
              </a:ext>
            </a:extLst>
          </p:cNvPr>
          <p:cNvGrpSpPr/>
          <p:nvPr/>
        </p:nvGrpSpPr>
        <p:grpSpPr>
          <a:xfrm>
            <a:off x="3751460" y="4867200"/>
            <a:ext cx="720074" cy="633591"/>
            <a:chOff x="1619678" y="4888205"/>
            <a:chExt cx="720074" cy="63359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B86CCBB-3B22-444B-8912-D06249C7E6EB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00E7953-B016-594F-B5C8-F9C621A828C6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27FCB4D-EA80-4445-8C4E-4895D2410E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E584980-DED8-FD46-BE81-6F824D0A0FF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FB74137-796D-4D41-BAA5-67AF877E4125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4195C16-8829-014C-A584-A59A892067C9}"/>
              </a:ext>
            </a:extLst>
          </p:cNvPr>
          <p:cNvGrpSpPr/>
          <p:nvPr/>
        </p:nvGrpSpPr>
        <p:grpSpPr>
          <a:xfrm>
            <a:off x="5185216" y="4867200"/>
            <a:ext cx="720074" cy="633591"/>
            <a:chOff x="1619678" y="4888205"/>
            <a:chExt cx="720074" cy="63359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2B3F71-1A55-5441-9B9A-909505F2CD5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14BE0B1-C114-FB40-9D9D-E1123495526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5AFF8A-8836-AF48-9F1A-66C0D8B75488}"/>
              </a:ext>
            </a:extLst>
          </p:cNvPr>
          <p:cNvGrpSpPr/>
          <p:nvPr/>
        </p:nvGrpSpPr>
        <p:grpSpPr>
          <a:xfrm>
            <a:off x="5893676" y="4867200"/>
            <a:ext cx="720074" cy="633591"/>
            <a:chOff x="1619678" y="4888205"/>
            <a:chExt cx="720074" cy="63359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2338D56-8247-3B45-ACE7-3EA7A1160A4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919053A-ABC0-9746-B7C5-1EEB50F3DA3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02C1D5C-837D-6E40-A93C-B626A3326E7A}"/>
              </a:ext>
            </a:extLst>
          </p:cNvPr>
          <p:cNvGrpSpPr/>
          <p:nvPr/>
        </p:nvGrpSpPr>
        <p:grpSpPr>
          <a:xfrm>
            <a:off x="6617586" y="4867200"/>
            <a:ext cx="720074" cy="633591"/>
            <a:chOff x="1619678" y="4888205"/>
            <a:chExt cx="720074" cy="633591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65266E1-A514-C143-8261-C1BCEBE71BB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65FFD74-9292-2441-B28B-2719A86DC37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AF062090-3F5E-D04B-97C6-FE3E679F12E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4722407-DF58-B242-AAB0-98D3325248C9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9EBF10F-4227-7844-A590-FC22BC22E51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335651D-3198-6A44-AB4C-D1AB050C7A69}"/>
              </a:ext>
            </a:extLst>
          </p:cNvPr>
          <p:cNvSpPr/>
          <p:nvPr/>
        </p:nvSpPr>
        <p:spPr>
          <a:xfrm>
            <a:off x="6654457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AF18D82-F73A-4340-9B65-D5B831AF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17" y="5401468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38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Block size: a trade-off</a:t>
            </a:r>
          </a:p>
          <a:p>
            <a:pPr lvl="1"/>
            <a:r>
              <a:rPr kumimoji="1" lang="en-US" altLang="zh-CN" dirty="0"/>
              <a:t>Neither too small or too big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will happen if the block size is too small? What if too big?</a:t>
            </a:r>
          </a:p>
          <a:p>
            <a:pPr lvl="1"/>
            <a:r>
              <a:rPr kumimoji="1" lang="en-US" altLang="zh-CN" dirty="0"/>
              <a:t>How to efficiently track free blocks?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884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Block size: a trade-off</a:t>
            </a:r>
          </a:p>
          <a:p>
            <a:pPr lvl="1"/>
            <a:r>
              <a:rPr kumimoji="1" lang="en-US" altLang="zh-CN" dirty="0"/>
              <a:t>Neither too small or too big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will happen if the block size is too small? What if too big?</a:t>
            </a:r>
          </a:p>
          <a:p>
            <a:pPr lvl="1"/>
            <a:r>
              <a:rPr kumimoji="1" lang="en-US" altLang="zh-CN" dirty="0"/>
              <a:t>How to efficiently track free blocks? </a:t>
            </a:r>
          </a:p>
          <a:p>
            <a:r>
              <a:rPr kumimoji="1" lang="en-US" altLang="zh-CN" dirty="0"/>
              <a:t>Use a bitmap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70DF69-FD61-E743-A2E7-534928D0C1B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16100B-2379-8745-B0A3-4765829EF13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4AB5BC1-4440-7E4E-9256-9615731AD5E8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12D108A-D0A2-D54C-AFCE-D65A5F31AE79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D45D76-EE73-414F-94A7-FE8E0D03670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F4E4A2-27A6-5E4E-9577-1C66E29E5F8D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E0C13B-4F73-DA47-BAFD-46BADB2086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FD2B913-38F0-CD47-BAAA-59CEE363ACEC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8A945CC-08D8-FD4E-9438-271409C473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C9498D2-3476-FE46-AA7F-609597A48053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2AC34D0-44A0-D544-8D70-069D8020D6A7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B9543EE-0839-A746-AD5F-EFB5CB754D57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697EB5-4621-DF41-92D1-508A3ED6DF17}"/>
              </a:ext>
            </a:extLst>
          </p:cNvPr>
          <p:cNvGrpSpPr/>
          <p:nvPr/>
        </p:nvGrpSpPr>
        <p:grpSpPr>
          <a:xfrm>
            <a:off x="5921684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92FC02-00C4-B24A-A74C-92DE59420DC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07CB6F9-0761-9F47-9349-A8EE1B89E393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3476EC3-F59E-9742-B6E1-C37B48A4404B}"/>
              </a:ext>
            </a:extLst>
          </p:cNvPr>
          <p:cNvGrpSpPr/>
          <p:nvPr/>
        </p:nvGrpSpPr>
        <p:grpSpPr>
          <a:xfrm>
            <a:off x="6645594" y="4867200"/>
            <a:ext cx="720074" cy="633591"/>
            <a:chOff x="1619678" y="4888205"/>
            <a:chExt cx="720074" cy="63359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B9BEBBB-0FE4-BC42-894C-502E7B4CB2E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5079224-F242-B94F-AA4A-816E671C24DD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F0483F-501E-A745-9BFC-00AF9C53FD54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FBAF0A2-397E-0245-9334-806E54881FCF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E97F00-C099-1646-BA0D-92F7D0A7DDAD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6B155EA-4B0E-FF49-8DA8-078BB74B7503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02ABBDD-0165-EF42-98A6-D45A5B4ECB5C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2A8B426-0D7E-1649-B82B-57DCE7167539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3DB41AD-21FB-9441-BC46-09B3CE8AC285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6B3CBB06-66BD-894D-91CE-B715C59918FA}"/>
              </a:ext>
            </a:extLst>
          </p:cNvPr>
          <p:cNvSpPr/>
          <p:nvPr/>
        </p:nvSpPr>
        <p:spPr>
          <a:xfrm rot="5400000">
            <a:off x="6516463" y="3670994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F4E9776-E95B-0241-A6A6-E2246BB52418}"/>
              </a:ext>
            </a:extLst>
          </p:cNvPr>
          <p:cNvSpPr/>
          <p:nvPr/>
        </p:nvSpPr>
        <p:spPr>
          <a:xfrm>
            <a:off x="5864550" y="3787158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89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92FA2-8A89-7C4C-B651-7665E9C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AAE307-AE47-B749-9376-5E4DD98B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requirements</a:t>
            </a:r>
          </a:p>
          <a:p>
            <a:pPr lvl="1"/>
            <a:r>
              <a:rPr kumimoji="1" lang="en-US" altLang="zh-CN" dirty="0"/>
              <a:t>Store items that are larger than one block</a:t>
            </a:r>
          </a:p>
          <a:p>
            <a:pPr lvl="1"/>
            <a:r>
              <a:rPr kumimoji="1" lang="en-US" altLang="zh-CN" dirty="0"/>
              <a:t>May grow or shrink over time</a:t>
            </a:r>
          </a:p>
          <a:p>
            <a:pPr lvl="1"/>
            <a:r>
              <a:rPr kumimoji="1" lang="en-US" altLang="zh-CN" dirty="0"/>
              <a:t>A file is a linear array of bytes of arbitrary length</a:t>
            </a:r>
          </a:p>
          <a:p>
            <a:pPr lvl="1"/>
            <a:r>
              <a:rPr kumimoji="1" lang="en-US" altLang="zh-CN" dirty="0"/>
              <a:t>Record which blocks belong to each file</a:t>
            </a:r>
          </a:p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 (index node)</a:t>
            </a:r>
          </a:p>
          <a:p>
            <a:pPr lvl="1"/>
            <a:r>
              <a:rPr kumimoji="1" lang="en-US" altLang="zh-CN" dirty="0"/>
              <a:t>A container for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about the file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F91A90-7495-C14B-9566-DB2D07FF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AD2BD4E-B22C-EC4A-B468-242ECC88A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F1EDEEE-E456-3B49-8BB5-1CFC7AE9F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904D9-480C-E34A-AB4A-018AC0BED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F44598-E5E0-8947-8592-36BA6F139C52}"/>
              </a:ext>
            </a:extLst>
          </p:cNvPr>
          <p:cNvSpPr txBox="1"/>
          <p:nvPr/>
        </p:nvSpPr>
        <p:spPr>
          <a:xfrm>
            <a:off x="3177781" y="4175623"/>
            <a:ext cx="383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69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80618-66AA-7843-85D9-6965748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C1B2F-2BDB-A34E-A85C-F2ECBBFC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Given an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, can map a block index number (of a file)  to a block number (of a disk)</a:t>
            </a:r>
          </a:p>
          <a:p>
            <a:pPr lvl="1"/>
            <a:r>
              <a:rPr kumimoji="1" lang="en-US" altLang="zh-CN" dirty="0"/>
              <a:t>Index number: e.g., </a:t>
            </a:r>
            <a:r>
              <a:rPr kumimoji="1" lang="en-US" altLang="zh-CN" dirty="0">
                <a:solidFill>
                  <a:srgbClr val="C00000"/>
                </a:solidFill>
              </a:rPr>
              <a:t>the 3rd block of a file is number 78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0D7C53-D766-C843-BAE7-62BDE400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DDB0AD8-AC1A-B549-851E-BBEAB3EB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9F1A697-395E-6B43-B4CF-9A732357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1D1A5-F8EA-C347-B84A-D2EE621D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A1A820-48E6-604C-9A1B-DDA7716903D8}"/>
              </a:ext>
            </a:extLst>
          </p:cNvPr>
          <p:cNvSpPr txBox="1"/>
          <p:nvPr/>
        </p:nvSpPr>
        <p:spPr>
          <a:xfrm>
            <a:off x="249330" y="2446918"/>
            <a:ext cx="8686800" cy="157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b –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FA27E4C-3371-F44D-9EC5-833C814317D2}"/>
              </a:ext>
            </a:extLst>
          </p:cNvPr>
          <p:cNvSpPr txBox="1"/>
          <p:nvPr/>
        </p:nvSpPr>
        <p:spPr>
          <a:xfrm>
            <a:off x="672371" y="4114068"/>
            <a:ext cx="8139094" cy="113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index)-&gt;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zh-CN" altLang="en-US" b="1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i.block_nums</a:t>
            </a:r>
            <a:r>
              <a:rPr kumimoji="1" lang="en-US" altLang="zh-CN" i="1" dirty="0"/>
              <a:t>[index]</a:t>
            </a:r>
            <a:endParaRPr kumimoji="1" lang="zh-CN" altLang="en-US" i="1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181804A6-38E6-8243-B8EC-85E664C37F27}"/>
              </a:ext>
            </a:extLst>
          </p:cNvPr>
          <p:cNvSpPr/>
          <p:nvPr/>
        </p:nvSpPr>
        <p:spPr>
          <a:xfrm>
            <a:off x="4480560" y="3212796"/>
            <a:ext cx="444137" cy="941193"/>
          </a:xfrm>
          <a:custGeom>
            <a:avLst/>
            <a:gdLst>
              <a:gd name="connsiteX0" fmla="*/ 0 w 444137"/>
              <a:gd name="connsiteY0" fmla="*/ 39855 h 941193"/>
              <a:gd name="connsiteX1" fmla="*/ 365760 w 444137"/>
              <a:gd name="connsiteY1" fmla="*/ 105170 h 941193"/>
              <a:gd name="connsiteX2" fmla="*/ 444137 w 444137"/>
              <a:gd name="connsiteY2" fmla="*/ 941193 h 94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37" h="941193">
                <a:moveTo>
                  <a:pt x="0" y="39855"/>
                </a:moveTo>
                <a:cubicBezTo>
                  <a:pt x="145868" y="-2599"/>
                  <a:pt x="291737" y="-45053"/>
                  <a:pt x="365760" y="105170"/>
                </a:cubicBezTo>
                <a:cubicBezTo>
                  <a:pt x="439783" y="255393"/>
                  <a:pt x="441960" y="598293"/>
                  <a:pt x="444137" y="94119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98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77251-9461-AD4D-9266-E59F244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L3: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Number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BC882-ACAC-C64E-855B-22788D02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Mapping: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number -&gt;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table</a:t>
            </a:r>
            <a:r>
              <a:rPr kumimoji="1" lang="en-US" altLang="zh-CN" b="0" dirty="0">
                <a:solidFill>
                  <a:schemeClr val="tx1"/>
                </a:solidFill>
              </a:rPr>
              <a:t>: at a fixed location on storage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is the index of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Track which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are in use, e.g. free list, a field in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B283FE-6952-ED4C-A792-08EFD115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E6428F1-1CFC-8E4D-91E8-660711DF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F255881-4A30-3E4B-AD8B-62588E285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79643EA-8200-AB41-B79D-113018124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C9D5A810-C94B-8D41-AEF3-DEEB0625E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D291B2-5ABC-444C-9E91-070C91E149A3}"/>
              </a:ext>
            </a:extLst>
          </p:cNvPr>
          <p:cNvSpPr txBox="1"/>
          <p:nvPr/>
        </p:nvSpPr>
        <p:spPr>
          <a:xfrm>
            <a:off x="732195" y="1999464"/>
            <a:ext cx="81390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num)-&gt;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inode_table</a:t>
            </a:r>
            <a:r>
              <a:rPr kumimoji="1" lang="en-US" altLang="zh-CN" i="1" dirty="0"/>
              <a:t>[num]</a:t>
            </a:r>
            <a:endParaRPr kumimoji="1" lang="zh-CN" altLang="en-US" i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9102F7-5DC3-6B46-8943-F0B7DC5D824F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FAF69BB-1DAE-7749-9BEA-716F3B7F623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2D45DA2-944D-FA45-BA05-6214CEC3338D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71E0A9-4084-3544-AB85-E41C9426B87F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4388FD1-86EA-C643-B004-D3E2F5BD073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D9DAC7-0F0C-3743-8621-1F13FBEA010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E54E7DE-C6E5-5C40-8A14-C43F64179B9D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C5C9F6-8116-9142-97F1-E7D11DCE4A8A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E63C82-D290-1541-BEF9-1B581D5A9AE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4D561E-3FEA-E94C-9BA4-734808CAA32B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3FA279-720F-884E-B3FD-BEE19C669F5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A6F7D20-D9C6-F04F-8364-774D31B378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B463FA3-03D0-8241-95FB-BDB224A73757}"/>
              </a:ext>
            </a:extLst>
          </p:cNvPr>
          <p:cNvGrpSpPr/>
          <p:nvPr/>
        </p:nvGrpSpPr>
        <p:grpSpPr>
          <a:xfrm>
            <a:off x="5580109" y="4867200"/>
            <a:ext cx="1420121" cy="633591"/>
            <a:chOff x="1619677" y="4888205"/>
            <a:chExt cx="720074" cy="633591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AEF8E73-CDCA-0243-AC5C-7F9E88C6EDB2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E16087E-66DE-D94B-A019-1A6275BF2422}"/>
                </a:ext>
              </a:extLst>
            </p:cNvPr>
            <p:cNvSpPr/>
            <p:nvPr/>
          </p:nvSpPr>
          <p:spPr>
            <a:xfrm>
              <a:off x="1619677" y="4900944"/>
              <a:ext cx="720074" cy="62085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CFAA046-5397-9446-9E1C-4B9F89D72D18}"/>
              </a:ext>
            </a:extLst>
          </p:cNvPr>
          <p:cNvGrpSpPr/>
          <p:nvPr/>
        </p:nvGrpSpPr>
        <p:grpSpPr>
          <a:xfrm>
            <a:off x="6973200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6CA2B96-3DE0-3C46-B425-AA38B290CFE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D3A6D8-1B9F-E14B-B61B-E434316E4DDA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D01FC4-3C12-714C-ACFC-EC77332B6248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1812DB-A1CA-9A4C-BDBF-FE793B1240B6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8B8A5A9-8FE0-B64C-865B-14F0CBE1C2D3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77C4BE2B-0ED1-BE45-80D1-9F3FB2BCF36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5E5EF6B-4844-2A41-9600-BD27036F094D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F6A795-69A6-7142-8CC5-F063DE236E3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8C0BFF2-33A8-6D47-9591-E9464F407FD9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7C72FB1-0FD3-1C46-AE33-A60431EAD928}"/>
              </a:ext>
            </a:extLst>
          </p:cNvPr>
          <p:cNvSpPr/>
          <p:nvPr/>
        </p:nvSpPr>
        <p:spPr>
          <a:xfrm>
            <a:off x="5612818" y="4999330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b="1" dirty="0">
                <a:solidFill>
                  <a:srgbClr val="C00000"/>
                </a:solidFill>
              </a:rPr>
              <a:t> table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C56609D-DB34-244F-885A-9E595AE12660}"/>
              </a:ext>
            </a:extLst>
          </p:cNvPr>
          <p:cNvSpPr/>
          <p:nvPr/>
        </p:nvSpPr>
        <p:spPr bwMode="auto">
          <a:xfrm rot="5400000">
            <a:off x="6182326" y="479414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DB142F-8CE8-2641-809A-A175DF95118E}"/>
              </a:ext>
            </a:extLst>
          </p:cNvPr>
          <p:cNvSpPr/>
          <p:nvPr/>
        </p:nvSpPr>
        <p:spPr bwMode="auto">
          <a:xfrm rot="5400000">
            <a:off x="6063263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A5A992C-0A82-7C47-9D29-BF217E701663}"/>
              </a:ext>
            </a:extLst>
          </p:cNvPr>
          <p:cNvSpPr/>
          <p:nvPr/>
        </p:nvSpPr>
        <p:spPr bwMode="auto">
          <a:xfrm rot="5400000">
            <a:off x="59473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BD2129-4F20-2A4B-A937-884403391216}"/>
              </a:ext>
            </a:extLst>
          </p:cNvPr>
          <p:cNvSpPr/>
          <p:nvPr/>
        </p:nvSpPr>
        <p:spPr bwMode="auto">
          <a:xfrm rot="5400000">
            <a:off x="58330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66DB94C-167E-754F-AB7E-003E48AD04D3}"/>
              </a:ext>
            </a:extLst>
          </p:cNvPr>
          <p:cNvSpPr/>
          <p:nvPr/>
        </p:nvSpPr>
        <p:spPr bwMode="auto">
          <a:xfrm rot="5400000">
            <a:off x="64156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9AF7E89-3DB4-7F4C-9E7E-34BEDEEB9555}"/>
              </a:ext>
            </a:extLst>
          </p:cNvPr>
          <p:cNvSpPr/>
          <p:nvPr/>
        </p:nvSpPr>
        <p:spPr bwMode="auto">
          <a:xfrm rot="5400000">
            <a:off x="63013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37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C4EF8-23D5-3647-892E-C34783FF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Layers so far Together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0743B9-840B-3745-8706-31D4A70E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802730"/>
            <a:ext cx="8220075" cy="1683404"/>
          </a:xfrm>
        </p:spPr>
        <p:txBody>
          <a:bodyPr>
            <a:normAutofit/>
          </a:bodyPr>
          <a:lstStyle/>
          <a:p>
            <a:r>
              <a:rPr kumimoji="1" lang="en-US" altLang="zh-CN" b="0" dirty="0" err="1"/>
              <a:t>inode</a:t>
            </a:r>
            <a:r>
              <a:rPr kumimoji="1" lang="en-US" altLang="zh-CN" b="0" dirty="0"/>
              <a:t> number is sufficient to operate a file. However,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are convenient names only for computer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change on different storage device</a:t>
            </a:r>
          </a:p>
          <a:p>
            <a:r>
              <a:rPr kumimoji="1" lang="en-US" altLang="zh-CN" b="0" dirty="0"/>
              <a:t>A file needs a more </a:t>
            </a:r>
            <a:r>
              <a:rPr kumimoji="1" lang="en-US" altLang="zh-CN" dirty="0">
                <a:solidFill>
                  <a:srgbClr val="C00000"/>
                </a:solidFill>
              </a:rPr>
              <a:t>user-friendly name</a:t>
            </a:r>
            <a:r>
              <a:rPr kumimoji="1" lang="en-US" altLang="zh-CN" b="0" dirty="0"/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62AC3F-5BC3-A34E-950A-6BCC8829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69B627A-06D6-8B43-BA25-4E8B6CAB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C0B3F5F-7766-564A-A012-F1EF37504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2D54E2-33F7-B148-83AF-E408A6419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916D72B-C546-354C-8C2D-1B720F0ED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2667E3-AFA8-4948-96C6-56268E95F663}"/>
              </a:ext>
            </a:extLst>
          </p:cNvPr>
          <p:cNvSpPr txBox="1"/>
          <p:nvPr/>
        </p:nvSpPr>
        <p:spPr>
          <a:xfrm>
            <a:off x="641689" y="1273324"/>
            <a:ext cx="8139094" cy="227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i="1" dirty="0">
                <a:cs typeface="Courier New" panose="02070309020205020404" pitchFamily="49" charset="0"/>
              </a:rPr>
              <a:t>(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en-US" altLang="zh-CN" i="1" dirty="0"/>
              <a:t>b &lt;-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200012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720000" lvl="2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lvl="1">
              <a:spcBef>
                <a:spcPts val="1200"/>
              </a:spcBef>
            </a:pPr>
            <a:r>
              <a:rPr kumimoji="1" lang="en-US" altLang="zh-CN" dirty="0"/>
              <a:t>Max length of a file name is </a:t>
            </a:r>
            <a:r>
              <a:rPr kumimoji="1" lang="en-US" altLang="zh-CN" b="1" dirty="0">
                <a:solidFill>
                  <a:srgbClr val="C00000"/>
                </a:solidFill>
              </a:rPr>
              <a:t>14 bytes </a:t>
            </a:r>
            <a:r>
              <a:rPr kumimoji="1" lang="en-US" altLang="zh-CN" dirty="0"/>
              <a:t>in UNIX version 6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mean?)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99058"/>
              </p:ext>
            </p:extLst>
          </p:nvPr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6156176" y="2602498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61958" y="4223369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34743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9A27-1564-9D41-918B-AE9A9C0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71278D-215B-2044-A0C8-71BAB8A3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Next problem</a:t>
            </a:r>
            <a:r>
              <a:rPr lang="en-US" altLang="zh-CN" dirty="0">
                <a:ea typeface="等线" panose="02010600030101010101" pitchFamily="2" charset="-122"/>
              </a:rPr>
              <a:t>: 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等线" panose="02010600030101010101" pitchFamily="2" charset="-122"/>
              </a:rPr>
              <a:t>W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hat if there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are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too many files?</a:t>
            </a:r>
            <a:endParaRPr lang="zh-CN" altLang="en-US" b="0" dirty="0">
              <a:solidFill>
                <a:srgbClr val="C00000"/>
              </a:solidFill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CEE6-06D9-2E42-97AE-77DC3423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1FC5096-0366-4D42-A5F4-2F46BB342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7D87ADD-FA48-5D4C-A106-C98B847F5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86B1D00-DE35-D949-B94E-236A1E5E1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335753F-A4B7-144B-8446-8CE0666CF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F0F543B-1E15-544E-8965-E2B6F5053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DF51D8-4CC4-884C-9262-9F84726BC46C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6AE93C8F-4E18-6B45-AC9A-78DF9DFA0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2316"/>
              </p:ext>
            </p:extLst>
          </p:nvPr>
        </p:nvGraphicFramePr>
        <p:xfrm>
          <a:off x="5940152" y="4264257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E5C9A7-4D3A-EB4A-B76A-FE68D549599F}"/>
              </a:ext>
            </a:extLst>
          </p:cNvPr>
          <p:cNvSpPr/>
          <p:nvPr/>
        </p:nvSpPr>
        <p:spPr>
          <a:xfrm>
            <a:off x="6108480" y="3960892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34769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B91C9-AB83-C24F-A4C5-5754B515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/>
              <a:t>L5: Path Name Layer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9FA855-06F4-D04F-86F7-615DEBE2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Hierarchy of directories and files</a:t>
            </a:r>
          </a:p>
          <a:p>
            <a:pPr lvl="1"/>
            <a:r>
              <a:rPr kumimoji="1" lang="en-US" altLang="zh-CN" dirty="0"/>
              <a:t>Structured naming: E.g. "projects/paper"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Context: </a:t>
            </a:r>
            <a:r>
              <a:rPr lang="en-US" altLang="zh-CN" b="0" dirty="0">
                <a:ea typeface="等线" panose="02010600030101010101" pitchFamily="2" charset="-122"/>
              </a:rPr>
              <a:t>the working directory</a:t>
            </a:r>
            <a:r>
              <a:rPr lang="zh-CN" altLang="en-US" b="0" dirty="0">
                <a:ea typeface="等线" panose="02010600030101010101" pitchFamily="2" charset="-122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endParaRPr lang="en-US" altLang="zh-CN" b="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FFD04-33EB-234E-88D0-526237AE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440E13D-7EC5-8F48-BA63-1C033636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A9C8BB2-9DF7-AC48-A668-E379DF27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1238B84-8944-F74C-B82F-5421E0CA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2E01001-045F-0C4D-A073-ECCDA227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3EC884B-20B9-2042-8C8F-154080892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1CC25FE-3549-184E-959B-5809669F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A79C7A-5E76-C147-AD56-A098F0EDA5E9}"/>
              </a:ext>
            </a:extLst>
          </p:cNvPr>
          <p:cNvSpPr txBox="1"/>
          <p:nvPr/>
        </p:nvSpPr>
        <p:spPr>
          <a:xfrm>
            <a:off x="251520" y="2262175"/>
            <a:ext cx="931370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  if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PLAIN_NAME(path)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NAME_TO_INODE_NUMBER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b="1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path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3112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729AE-848F-A543-94DB-56A29E0E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4E0DD4-AE67-0C45-9722-4E38EC1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5282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LINK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create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shortcut for long names</a:t>
            </a:r>
          </a:p>
          <a:p>
            <a:pPr lvl="1"/>
            <a:r>
              <a:rPr kumimoji="1" lang="en-US" altLang="zh-CN" dirty="0"/>
              <a:t>LINK("</a:t>
            </a:r>
            <a:r>
              <a:rPr kumimoji="1" lang="en-US" altLang="zh-CN" dirty="0">
                <a:solidFill>
                  <a:srgbClr val="C00000"/>
                </a:solidFill>
              </a:rPr>
              <a:t>Mail/inbox/new-assignment</a:t>
            </a:r>
            <a:r>
              <a:rPr kumimoji="1" lang="en-US" altLang="zh-CN" dirty="0"/>
              <a:t>", "</a:t>
            </a:r>
            <a:r>
              <a:rPr kumimoji="1" lang="en-US" altLang="zh-CN" dirty="0">
                <a:solidFill>
                  <a:srgbClr val="C00000"/>
                </a:solidFill>
              </a:rPr>
              <a:t>assignment</a:t>
            </a:r>
            <a:r>
              <a:rPr kumimoji="1" lang="en-US" altLang="zh-CN" dirty="0"/>
              <a:t>")</a:t>
            </a:r>
          </a:p>
          <a:p>
            <a:pPr lvl="1"/>
            <a:r>
              <a:rPr kumimoji="1" lang="en-US" altLang="zh-CN" dirty="0"/>
              <a:t>Turns strict hierarchy into a directed graph</a:t>
            </a:r>
          </a:p>
          <a:p>
            <a:pPr lvl="2"/>
            <a:r>
              <a:rPr kumimoji="1" lang="en-US" altLang="zh-CN" dirty="0"/>
              <a:t>Users cannot create links to directories -&gt; acyclic graph</a:t>
            </a:r>
          </a:p>
          <a:p>
            <a:pPr lvl="1"/>
            <a:r>
              <a:rPr kumimoji="1" lang="en-US" altLang="zh-CN" dirty="0"/>
              <a:t>Different filenames, same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Remove the binding of filename to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lvl="1"/>
            <a:r>
              <a:rPr kumimoji="1" lang="en-US" altLang="zh-CN" dirty="0"/>
              <a:t>If UNLINK last binding, put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/blocks to a free-list</a:t>
            </a:r>
          </a:p>
          <a:p>
            <a:pPr lvl="2"/>
            <a:r>
              <a:rPr kumimoji="1" lang="en-US" altLang="zh-CN" dirty="0"/>
              <a:t>A reference counter is needed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9E03CD-C75D-5B42-B2CA-B645D86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84AB02-B809-4D4A-9D2A-E625DE792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A316C76-56FA-2E46-8DD4-876A70E5A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DE57406-F4BA-994D-B5A8-AA78512D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66AFDCD-4450-F24A-82E8-4154F96A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1D9185-B444-5D45-9CFB-02336C30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ADB3931-4406-B84E-B4A1-E47A6CAE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70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75F21-B315-314B-8F87-818D8548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FBA1F-C05F-514F-BBD9-777B16EF0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 cycle allowed</a:t>
            </a:r>
          </a:p>
          <a:p>
            <a:pPr lvl="2"/>
            <a:r>
              <a:rPr kumimoji="1" lang="en-US" altLang="zh-CN" dirty="0"/>
              <a:t>Except for '.' and '..'</a:t>
            </a:r>
          </a:p>
          <a:p>
            <a:pPr lvl="2"/>
            <a:r>
              <a:rPr kumimoji="1" lang="en-US" altLang="zh-CN" dirty="0"/>
              <a:t>Naming current and parent </a:t>
            </a:r>
            <a:br>
              <a:rPr kumimoji="1" lang="en-US" altLang="zh-CN" dirty="0"/>
            </a:br>
            <a:r>
              <a:rPr kumimoji="1" lang="en-US" altLang="zh-CN" dirty="0"/>
              <a:t>directory with no need to </a:t>
            </a:r>
            <a:br>
              <a:rPr kumimoji="1" lang="en-US" altLang="zh-CN" dirty="0"/>
            </a:br>
            <a:r>
              <a:rPr kumimoji="1" lang="en-US" altLang="zh-CN" dirty="0"/>
              <a:t>know their names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3FAB3D-B09D-4344-8025-9E10747B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9F6AD6-709F-CB4A-9BE8-261459D7D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9DD789E-8F8F-174D-8858-DE9CF9280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A5E8AF6-5D4C-864D-8A27-77EEB3003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A2AD5D-65E1-6544-BA82-8734CBC88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0BF30-8DA1-2C4C-A39A-5BB995E34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D38284-5B55-EB48-859A-51D7B30D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72C54-20F5-8C40-B2C3-79A8A0BBE912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55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9C106-45B8-C241-9B55-5A75B702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No Cycle for 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C901E8-4B81-574E-BDA4-4F7FBED1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C12AF40-88A7-364E-A56E-8602CBDE7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39468AF8-CB0A-3C4B-91B1-107F8B221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74350DE-A5E2-A14C-AD15-0007CAF4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12BF1E-24FC-794B-AA42-B7F3354D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AC2EA-210B-D745-9423-31383CDC3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2A2F01D-9A8B-3947-A532-48052896B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7A238D8-0260-7B41-BE97-DC351EF19AF3}"/>
              </a:ext>
            </a:extLst>
          </p:cNvPr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8966B7AB-E74C-6C4A-9BE9-BCC504AA6CF8}"/>
              </a:ext>
            </a:extLst>
          </p:cNvPr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307757C3-6E7E-094C-8FFF-0BEADDB7C4FE}"/>
              </a:ext>
            </a:extLst>
          </p:cNvPr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B0C2E68-B5CD-3E47-93BF-8942E2983508}"/>
              </a:ext>
            </a:extLst>
          </p:cNvPr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5929ACAC-8A72-5645-95EC-F2E054EF5472}"/>
              </a:ext>
            </a:extLst>
          </p:cNvPr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id="{4DDAF6D9-B51B-5F46-A044-1657C01BC8D1}"/>
              </a:ext>
            </a:extLst>
          </p:cNvPr>
          <p:cNvCxnSpPr>
            <a:cxnSpLocks noChangeShapeType="1"/>
            <a:stCxn id="11" idx="2"/>
            <a:endCxn id="12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直接连接符 13">
            <a:extLst>
              <a:ext uri="{FF2B5EF4-FFF2-40B4-BE49-F238E27FC236}">
                <a16:creationId xmlns:a16="http://schemas.microsoft.com/office/drawing/2014/main" id="{12D6D1D8-23B4-934C-9EB5-D6841967B145}"/>
              </a:ext>
            </a:extLst>
          </p:cNvPr>
          <p:cNvCxnSpPr>
            <a:cxnSpLocks noChangeShapeType="1"/>
            <a:stCxn id="12" idx="2"/>
            <a:endCxn id="14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6BE4845-1F7F-1247-A324-21C9DB8F93B3}"/>
              </a:ext>
            </a:extLst>
          </p:cNvPr>
          <p:cNvCxnSpPr>
            <a:cxnSpLocks noChangeShapeType="1"/>
            <a:stCxn id="11" idx="2"/>
            <a:endCxn id="13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直接连接符 19">
            <a:extLst>
              <a:ext uri="{FF2B5EF4-FFF2-40B4-BE49-F238E27FC236}">
                <a16:creationId xmlns:a16="http://schemas.microsoft.com/office/drawing/2014/main" id="{6E2889DB-A899-B04F-B77B-7D2502C3AB62}"/>
              </a:ext>
            </a:extLst>
          </p:cNvPr>
          <p:cNvCxnSpPr>
            <a:cxnSpLocks noChangeShapeType="1"/>
            <a:stCxn id="13" idx="2"/>
            <a:endCxn id="15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" name="TextBox 20">
            <a:extLst>
              <a:ext uri="{FF2B5EF4-FFF2-40B4-BE49-F238E27FC236}">
                <a16:creationId xmlns:a16="http://schemas.microsoft.com/office/drawing/2014/main" id="{DB97CBA6-F6AA-2046-9FB5-AC6DB56F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a's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5637D21B-8FBB-D243-A4B7-A117CD14908E}"/>
              </a:ext>
            </a:extLst>
          </p:cNvPr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728D277-A5B2-A84B-8A3E-3753D53920B1}"/>
              </a:ext>
            </a:extLst>
          </p:cNvPr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F8C630BF-DDC4-8648-B61B-4A921E43954B}"/>
              </a:ext>
            </a:extLst>
          </p:cNvPr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324A0F7A-09EB-EC40-A440-2785AC706525}"/>
              </a:ext>
            </a:extLst>
          </p:cNvPr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03176B0C-A337-5049-9B4E-96A85D803DAE}"/>
              </a:ext>
            </a:extLst>
          </p:cNvPr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6" name="直接连接符 27">
            <a:extLst>
              <a:ext uri="{FF2B5EF4-FFF2-40B4-BE49-F238E27FC236}">
                <a16:creationId xmlns:a16="http://schemas.microsoft.com/office/drawing/2014/main" id="{252FD72F-61E8-394A-9A88-9D1924491EC2}"/>
              </a:ext>
            </a:extLst>
          </p:cNvPr>
          <p:cNvCxnSpPr>
            <a:cxnSpLocks noChangeShapeType="1"/>
            <a:stCxn id="21" idx="2"/>
            <a:endCxn id="22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直接连接符 28">
            <a:extLst>
              <a:ext uri="{FF2B5EF4-FFF2-40B4-BE49-F238E27FC236}">
                <a16:creationId xmlns:a16="http://schemas.microsoft.com/office/drawing/2014/main" id="{53E85196-C096-4744-A319-F53B4DAD4333}"/>
              </a:ext>
            </a:extLst>
          </p:cNvPr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直接连接符 30">
            <a:extLst>
              <a:ext uri="{FF2B5EF4-FFF2-40B4-BE49-F238E27FC236}">
                <a16:creationId xmlns:a16="http://schemas.microsoft.com/office/drawing/2014/main" id="{5A030173-3199-344E-9B9D-8AC138B48298}"/>
              </a:ext>
            </a:extLst>
          </p:cNvPr>
          <p:cNvCxnSpPr>
            <a:cxnSpLocks noChangeShapeType="1"/>
            <a:stCxn id="21" idx="2"/>
            <a:endCxn id="23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4A6A4B4B-1C63-8F41-B4F5-5D9A8C3ACE5D}"/>
              </a:ext>
            </a:extLst>
          </p:cNvPr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178C756F-F568-9C42-BBB5-883C91DFA535}"/>
              </a:ext>
            </a:extLst>
          </p:cNvPr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F6EF062D-317A-8C46-9B43-500B90A5EEB8}"/>
              </a:ext>
            </a:extLst>
          </p:cNvPr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E37AB513-3197-5A43-A85F-8532DC490F92}"/>
              </a:ext>
            </a:extLst>
          </p:cNvPr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BFCE6BC9-5F18-0449-95BA-56FABE7BA261}"/>
              </a:ext>
            </a:extLst>
          </p:cNvPr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0B307C84-A363-654B-B6B3-7AE2CF76398F}"/>
              </a:ext>
            </a:extLst>
          </p:cNvPr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35" name="直接连接符 38">
            <a:extLst>
              <a:ext uri="{FF2B5EF4-FFF2-40B4-BE49-F238E27FC236}">
                <a16:creationId xmlns:a16="http://schemas.microsoft.com/office/drawing/2014/main" id="{91C74465-F029-1B40-B354-9B965F457C83}"/>
              </a:ext>
            </a:extLst>
          </p:cNvPr>
          <p:cNvCxnSpPr>
            <a:cxnSpLocks noChangeShapeType="1"/>
            <a:stCxn id="30" idx="2"/>
            <a:endCxn id="31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直接连接符 39">
            <a:extLst>
              <a:ext uri="{FF2B5EF4-FFF2-40B4-BE49-F238E27FC236}">
                <a16:creationId xmlns:a16="http://schemas.microsoft.com/office/drawing/2014/main" id="{9FE889B0-E322-014F-8AD2-6A1AE6EC40DA}"/>
              </a:ext>
            </a:extLst>
          </p:cNvPr>
          <p:cNvCxnSpPr>
            <a:cxnSpLocks noChangeShapeType="1"/>
            <a:stCxn id="31" idx="2"/>
            <a:endCxn id="33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直接连接符 41">
            <a:extLst>
              <a:ext uri="{FF2B5EF4-FFF2-40B4-BE49-F238E27FC236}">
                <a16:creationId xmlns:a16="http://schemas.microsoft.com/office/drawing/2014/main" id="{822BD284-0342-874F-A898-13C1B2322D5C}"/>
              </a:ext>
            </a:extLst>
          </p:cNvPr>
          <p:cNvCxnSpPr>
            <a:cxnSpLocks noChangeShapeType="1"/>
            <a:stCxn id="30" idx="2"/>
            <a:endCxn id="32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直接连接符 42">
            <a:extLst>
              <a:ext uri="{FF2B5EF4-FFF2-40B4-BE49-F238E27FC236}">
                <a16:creationId xmlns:a16="http://schemas.microsoft.com/office/drawing/2014/main" id="{6198EA6F-81A4-4346-9DC8-C333624D9AC2}"/>
              </a:ext>
            </a:extLst>
          </p:cNvPr>
          <p:cNvCxnSpPr>
            <a:cxnSpLocks noChangeShapeType="1"/>
            <a:stCxn id="32" idx="2"/>
            <a:endCxn id="34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肘形连接符 48">
            <a:extLst>
              <a:ext uri="{FF2B5EF4-FFF2-40B4-BE49-F238E27FC236}">
                <a16:creationId xmlns:a16="http://schemas.microsoft.com/office/drawing/2014/main" id="{94E41ED6-7AC1-8940-BFF6-D2C89CAE7A6F}"/>
              </a:ext>
            </a:extLst>
          </p:cNvPr>
          <p:cNvCxnSpPr>
            <a:cxnSpLocks noChangeShapeType="1"/>
            <a:stCxn id="25" idx="1"/>
            <a:endCxn id="23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肘形连接符 56">
            <a:extLst>
              <a:ext uri="{FF2B5EF4-FFF2-40B4-BE49-F238E27FC236}">
                <a16:creationId xmlns:a16="http://schemas.microsoft.com/office/drawing/2014/main" id="{F646B79B-E0D3-384C-9D20-14E834EDCEAF}"/>
              </a:ext>
            </a:extLst>
          </p:cNvPr>
          <p:cNvCxnSpPr>
            <a:cxnSpLocks noChangeShapeType="1"/>
            <a:stCxn id="34" idx="1"/>
            <a:endCxn id="32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Box 57">
            <a:extLst>
              <a:ext uri="{FF2B5EF4-FFF2-40B4-BE49-F238E27FC236}">
                <a16:creationId xmlns:a16="http://schemas.microsoft.com/office/drawing/2014/main" id="{084FF659-19CD-D643-82F5-F829F57A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2" name="TextBox 58">
            <a:extLst>
              <a:ext uri="{FF2B5EF4-FFF2-40B4-BE49-F238E27FC236}">
                <a16:creationId xmlns:a16="http://schemas.microsoft.com/office/drawing/2014/main" id="{9AD77117-4492-714B-B067-AEA20666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id="{F9FB6786-0C50-3144-98DD-6847885B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4" name="TextBox 60">
            <a:extLst>
              <a:ext uri="{FF2B5EF4-FFF2-40B4-BE49-F238E27FC236}">
                <a16:creationId xmlns:a16="http://schemas.microsoft.com/office/drawing/2014/main" id="{58BCE0DF-2285-2549-9569-86127650C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5" name="TextBox 61">
            <a:extLst>
              <a:ext uri="{FF2B5EF4-FFF2-40B4-BE49-F238E27FC236}">
                <a16:creationId xmlns:a16="http://schemas.microsoft.com/office/drawing/2014/main" id="{839B9CB5-C434-5A4C-8431-6CEEF8E3F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6" name="TextBox 64">
            <a:extLst>
              <a:ext uri="{FF2B5EF4-FFF2-40B4-BE49-F238E27FC236}">
                <a16:creationId xmlns:a16="http://schemas.microsoft.com/office/drawing/2014/main" id="{EF3EFB9E-B24E-9D4A-BD86-E05FA5388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67BBF47C-2DED-834F-867E-B757FA43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8" name="TextBox 68">
            <a:extLst>
              <a:ext uri="{FF2B5EF4-FFF2-40B4-BE49-F238E27FC236}">
                <a16:creationId xmlns:a16="http://schemas.microsoft.com/office/drawing/2014/main" id="{36088E4F-D80E-4746-B5CB-22A2E513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9" name="TextBox 69">
            <a:extLst>
              <a:ext uri="{FF2B5EF4-FFF2-40B4-BE49-F238E27FC236}">
                <a16:creationId xmlns:a16="http://schemas.microsoft.com/office/drawing/2014/main" id="{9F4FB75D-4425-7B40-B579-81A49EB4E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659" y="3577580"/>
            <a:ext cx="301783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dis-connected from graph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one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can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get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it!</a:t>
            </a:r>
          </a:p>
        </p:txBody>
      </p:sp>
      <p:sp>
        <p:nvSpPr>
          <p:cNvPr id="50" name="TextBox 70">
            <a:extLst>
              <a:ext uri="{FF2B5EF4-FFF2-40B4-BE49-F238E27FC236}">
                <a16:creationId xmlns:a16="http://schemas.microsoft.com/office/drawing/2014/main" id="{A24C0F52-936F-A145-BA6F-22D83D10C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304" y="1849388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A8155865-7E0B-A841-9847-C2FB022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04" y="1852904"/>
            <a:ext cx="356524" cy="356524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F9168E42-0010-554B-B1C7-A0E43E45F2CE}"/>
              </a:ext>
            </a:extLst>
          </p:cNvPr>
          <p:cNvSpPr txBox="1"/>
          <p:nvPr/>
        </p:nvSpPr>
        <p:spPr>
          <a:xfrm>
            <a:off x="1478865" y="4732975"/>
            <a:ext cx="408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deleting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requires</a:t>
            </a:r>
            <a:b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first?</a:t>
            </a:r>
            <a:endParaRPr kumimoji="1" lang="zh-CN" alt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EE62BB1-601E-D842-B025-86CBDF921E68}"/>
              </a:ext>
            </a:extLst>
          </p:cNvPr>
          <p:cNvSpPr/>
          <p:nvPr/>
        </p:nvSpPr>
        <p:spPr>
          <a:xfrm>
            <a:off x="683568" y="478037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Think: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3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349A5-A853-7748-83FB-469584196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44983C-F1BC-E84B-B445-C9C2A940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30180-8565-1448-AAEE-716EE5D32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C47B0A3-5304-FD41-9C39-C7C5C6F5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8F4FAE9-BFAE-2946-92E4-7A87A078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648EC6A-46EF-8D46-A3C7-363810A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in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73C689A-4A72-844C-888C-B654C59EF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450594-43B1-6D4A-837C-0B0E00486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6184920-176E-C941-9B5D-8900A148C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7DA8CD4-11A4-2542-ADA0-0761B1D28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B672B-B092-BB40-A44F-B8A6B473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C08B11-B205-CB47-9006-3DD754AD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F24F2-9404-374D-98AB-63CC9C2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L6: Absolute Path </a:t>
            </a:r>
            <a:br>
              <a:rPr kumimoji="1" lang="en-US" altLang="zh-CN" dirty="0"/>
            </a:br>
            <a:r>
              <a:rPr kumimoji="1" lang="en-US" altLang="zh-CN" dirty="0"/>
              <a:t>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41001-0A44-9545-842C-31B8C4033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4094"/>
            <a:ext cx="8229600" cy="3476850"/>
          </a:xfrm>
        </p:spPr>
        <p:txBody>
          <a:bodyPr/>
          <a:lstStyle/>
          <a:p>
            <a:r>
              <a:rPr kumimoji="1" lang="en-US" altLang="zh-CN" dirty="0"/>
              <a:t>HOME directory</a:t>
            </a:r>
          </a:p>
          <a:p>
            <a:pPr lvl="1"/>
            <a:r>
              <a:rPr kumimoji="1" lang="en-US" altLang="zh-CN" dirty="0"/>
              <a:t>Every 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default working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login</a:t>
            </a:r>
          </a:p>
          <a:p>
            <a:pPr lvl="1"/>
            <a:r>
              <a:rPr kumimoji="1" lang="en-US" altLang="zh-CN" dirty="0"/>
              <a:t>Problem: no sharing of files between users</a:t>
            </a:r>
          </a:p>
          <a:p>
            <a:r>
              <a:rPr kumimoji="1" lang="en-US" altLang="zh-CN" b="0" dirty="0"/>
              <a:t>Introducing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root</a:t>
            </a:r>
            <a:r>
              <a:rPr kumimoji="1" lang="en-US" altLang="zh-CN" b="0" dirty="0"/>
              <a:t> directory</a:t>
            </a:r>
          </a:p>
          <a:p>
            <a:pPr lvl="1"/>
            <a:r>
              <a:rPr kumimoji="1" lang="en-US" altLang="zh-CN" dirty="0"/>
              <a:t>A universal context for all users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well-known name: '/'</a:t>
            </a:r>
          </a:p>
          <a:p>
            <a:pPr lvl="1"/>
            <a:r>
              <a:rPr kumimoji="1" lang="en-US" altLang="zh-CN" dirty="0"/>
              <a:t>Both '/.' and '/..' are linked to '/'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FF4951-5136-E046-B76E-70978EBF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E745D53-03B1-A740-8DC6-7D64F3CD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F2BC24-93A4-434F-BB6A-B770D54F8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1B0A0BC-5A8E-6C47-B9DF-78A77029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6E3426-5043-A84B-9298-B27C069F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F2190-A40E-0F49-9739-82BD4F43D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5C93DD8-71FA-8247-9BC5-CBD37DB0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D022E41-E379-8E4A-8540-EB2D6505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4FD7BE1-C33A-804B-8737-1BC4B704ADB4}"/>
              </a:ext>
            </a:extLst>
          </p:cNvPr>
          <p:cNvSpPr txBox="1"/>
          <p:nvPr/>
        </p:nvSpPr>
        <p:spPr>
          <a:xfrm>
            <a:off x="361927" y="4532754"/>
            <a:ext cx="9313701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GENERATEPATH_TO_INODE_NUMBER(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if</a:t>
            </a:r>
            <a:r>
              <a:rPr kumimoji="1" lang="en-US" altLang="zh-CN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path[0] = “/”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(path,1)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 return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path, wd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en-US" altLang="zh-CN" sz="14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46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is 1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AECD2E1-443D-BD4B-B951-5C9AF1F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by its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number 7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'/programs/</a:t>
            </a:r>
            <a:r>
              <a:rPr lang="en-US" altLang="zh-CN" sz="2800" b="0" dirty="0" err="1">
                <a:ea typeface="等线" panose="02010600030101010101" pitchFamily="2" charset="-122"/>
              </a:rPr>
              <a:t>pong.c</a:t>
            </a:r>
            <a:r>
              <a:rPr lang="en-US" altLang="zh-CN" sz="2800" b="0" dirty="0">
                <a:ea typeface="等线" panose="02010600030101010101" pitchFamily="2" charset="-122"/>
              </a:rPr>
              <a:t>' by comparing its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</a:t>
            </a:r>
            <a:r>
              <a:rPr lang="en-US" altLang="zh-CN" b="0" dirty="0" err="1"/>
              <a:t>inode</a:t>
            </a:r>
            <a:r>
              <a:rPr lang="en-US" altLang="zh-CN" b="0" dirty="0"/>
              <a:t>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 by the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9</a:t>
            </a:r>
            <a:endParaRPr lang="zh-CN" altLang="en-US" b="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block number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</a:t>
            </a:r>
            <a:endParaRPr lang="zh-CN" altLang="en-US" b="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built</a:t>
            </a:r>
            <a:r>
              <a:rPr kumimoji="1" lang="en-US" altLang="zh-CN" b="0" i="1" dirty="0"/>
              <a:t>-</a:t>
            </a:r>
            <a:r>
              <a:rPr kumimoji="1" lang="en" altLang="zh-CN" b="0" i="1" dirty="0"/>
              <a:t>in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38978</TotalTime>
  <Words>3257</Words>
  <Application>Microsoft Macintosh PowerPoint</Application>
  <PresentationFormat>全屏显示(16:10)</PresentationFormat>
  <Paragraphs>733</Paragraphs>
  <Slides>46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5" baseType="lpstr">
      <vt:lpstr>等线</vt:lpstr>
      <vt:lpstr>等线</vt:lpstr>
      <vt:lpstr>Arial</vt:lpstr>
      <vt:lpstr>Calibri</vt:lpstr>
      <vt:lpstr>Consolas</vt:lpstr>
      <vt:lpstr>Courier</vt:lpstr>
      <vt:lpstr>Courier New</vt:lpstr>
      <vt:lpstr>Times New Roman</vt:lpstr>
      <vt:lpstr>1_Office 主题​​</vt:lpstr>
      <vt:lpstr>inode-based File System</vt:lpstr>
      <vt:lpstr>Large-scale websites are built from distributed systems </vt:lpstr>
      <vt:lpstr>Large-scale websites are built from distributed systems </vt:lpstr>
      <vt:lpstr>iNode-based File System</vt:lpstr>
      <vt:lpstr>What is a file? </vt:lpstr>
      <vt:lpstr>The Big Picture</vt:lpstr>
      <vt:lpstr>Abstraction: API of UNIX File System</vt:lpstr>
      <vt:lpstr>A Naive File System</vt:lpstr>
      <vt:lpstr>inode: 7 software layers</vt:lpstr>
      <vt:lpstr>The Naming Layers of the UNIX FS (version 6)</vt:lpstr>
      <vt:lpstr>L1: Block Layer</vt:lpstr>
      <vt:lpstr>Super Block</vt:lpstr>
      <vt:lpstr>L1: Block Layer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L5: Path Name Layer</vt:lpstr>
      <vt:lpstr>Links</vt:lpstr>
      <vt:lpstr>Links</vt:lpstr>
      <vt:lpstr>No Cycle for LINK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Directly Dump a Directory</vt:lpstr>
      <vt:lpstr>Directly Dump a Directory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1568</cp:revision>
  <cp:lastPrinted>2020-03-02T13:38:09Z</cp:lastPrinted>
  <dcterms:created xsi:type="dcterms:W3CDTF">2017-11-24T09:35:45Z</dcterms:created>
  <dcterms:modified xsi:type="dcterms:W3CDTF">2022-09-20T01:56:37Z</dcterms:modified>
</cp:coreProperties>
</file>